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3" r:id="rId4"/>
    <p:sldId id="264" r:id="rId5"/>
    <p:sldId id="268" r:id="rId6"/>
    <p:sldId id="269" r:id="rId7"/>
    <p:sldId id="258" r:id="rId8"/>
    <p:sldId id="267" r:id="rId9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80"/>
    <a:srgbClr val="00668A"/>
    <a:srgbClr val="008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40" d="100"/>
          <a:sy n="140" d="100"/>
        </p:scale>
        <p:origin x="-72" y="6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483A7-57D2-455A-9130-3F1FFA54D1B5}" type="datetimeFigureOut">
              <a:rPr lang="fr-FR" smtClean="0"/>
              <a:pPr/>
              <a:t>25/05/2016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F0DA95-9BA6-4495-8607-0FDD83631DED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177A2-F422-412B-A12C-04BDF12C6523}" type="datetimeFigureOut">
              <a:rPr lang="fr-FR" smtClean="0"/>
              <a:pPr/>
              <a:t>25/05/2016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768" y="4715153"/>
            <a:ext cx="5438140" cy="44669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1A9598-C00F-4258-98AB-5FB0458925A1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E2E0B7-1424-4060-8562-9345A479D1FF}" type="datetime1">
              <a:rPr lang="fr-FR" smtClean="0"/>
              <a:pPr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E63-3446-4180-A0E6-66EEFBF721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A8E970-5E28-431F-839A-FF9527EFCD49}" type="datetime1">
              <a:rPr lang="fr-FR" smtClean="0"/>
              <a:pPr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E63-3446-4180-A0E6-66EEFBF721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38EA2-254B-456E-A60A-429E9CBC2B46}" type="datetime1">
              <a:rPr lang="fr-FR" smtClean="0"/>
              <a:pPr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E63-3446-4180-A0E6-66EEFBF721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5A1013-503B-4DF6-B9DC-B9BF81F1E7EF}" type="datetime1">
              <a:rPr lang="fr-FR" smtClean="0"/>
              <a:pPr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E63-3446-4180-A0E6-66EEFBF721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59FFEA-362C-4061-8DF8-B92AC1EC82EB}" type="datetime1">
              <a:rPr lang="fr-FR" smtClean="0"/>
              <a:pPr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E63-3446-4180-A0E6-66EEFBF721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C1786-E845-46C0-9AFC-FB7D9D3DF51A}" type="datetime1">
              <a:rPr lang="fr-FR" smtClean="0"/>
              <a:pPr/>
              <a:t>25/05/2016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E63-3446-4180-A0E6-66EEFBF721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BA77F-0A57-41BE-B7EF-9932B220DBA1}" type="datetime1">
              <a:rPr lang="fr-FR" smtClean="0"/>
              <a:pPr/>
              <a:t>25/05/2016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E63-3446-4180-A0E6-66EEFBF721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DCF3C9-DBEF-471A-8216-DE5348110990}" type="datetime1">
              <a:rPr lang="fr-FR" smtClean="0"/>
              <a:pPr/>
              <a:t>25/05/2016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E63-3446-4180-A0E6-66EEFBF721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9205A-D365-4F77-BE48-F2753264042E}" type="datetime1">
              <a:rPr lang="fr-FR" smtClean="0"/>
              <a:pPr/>
              <a:t>25/05/2016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E63-3446-4180-A0E6-66EEFBF721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BFC435-D8EB-4A79-921D-04D2F6167343}" type="datetime1">
              <a:rPr lang="fr-FR" smtClean="0"/>
              <a:pPr/>
              <a:t>25/05/2016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E63-3446-4180-A0E6-66EEFBF721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2AE38-1EB6-4A3F-97B7-A16C1C5FEE5F}" type="datetime1">
              <a:rPr lang="fr-FR" smtClean="0"/>
              <a:pPr/>
              <a:t>25/05/2016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84AE63-3446-4180-A0E6-66EEFBF721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1A4661-B3C2-4927-9B2C-4FCA93908728}" type="datetime1">
              <a:rPr lang="fr-FR" smtClean="0"/>
              <a:pPr/>
              <a:t>25/05/2016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84AE63-3446-4180-A0E6-66EEFBF7216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://www.enssib.fr/bibliotheque-numerique/document-61098" TargetMode="External"/><Relationship Id="rId3" Type="http://schemas.openxmlformats.org/officeDocument/2006/relationships/hyperlink" Target="https://www.legifrance.gouv.fr/affichTexte.do;jsessionid=535C7C73A1EF9E1097658AB10A7DF381.tpdjo13v_1?cidTexte=JORFTEXT000000456141&amp;categorieLien=id" TargetMode="External"/><Relationship Id="rId7" Type="http://schemas.openxmlformats.org/officeDocument/2006/relationships/hyperlink" Target="http://cataloguebib.enssib.fr/cgi-bin/koha/opac-detail.pl?biblionumber=8868&amp;query_desc=kw,wrdl:%20D%C3%A9sherber%20en%20biblioth%C3%A8que%20:%20manuel%20pratique%20de%20r%C3%A9vision%20des%20collections.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ccn.wordpress.com/2009/07/27/desherber-la-question-qui-tue-le-public/" TargetMode="External"/><Relationship Id="rId5" Type="http://schemas.openxmlformats.org/officeDocument/2006/relationships/hyperlink" Target="http://www.enssib.fr/bibliotheque-numerique/documents/64534-desherbage-elagage-desherber-elaguer-les-periodiques-en-bibliotheque.pdf" TargetMode="External"/><Relationship Id="rId4" Type="http://schemas.openxmlformats.org/officeDocument/2006/relationships/hyperlink" Target="http://bbf.enssib.fr/consulter/bbf-2013-03-0077-012.pdf" TargetMode="External"/><Relationship Id="rId9" Type="http://schemas.openxmlformats.org/officeDocument/2006/relationships/hyperlink" Target="http://www.enssib.fr/bibliotheque-numerique/documents/1735-desherber-en-bibliotheque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fond-cg4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2350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27584" y="476672"/>
            <a:ext cx="7772400" cy="1470025"/>
          </a:xfrm>
        </p:spPr>
        <p:txBody>
          <a:bodyPr/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Le désherbage en bibliothèque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51520" y="5013176"/>
            <a:ext cx="7406640" cy="816496"/>
          </a:xfrm>
        </p:spPr>
        <p:txBody>
          <a:bodyPr>
            <a:normAutofit/>
          </a:bodyPr>
          <a:lstStyle/>
          <a:p>
            <a:pPr algn="ctr"/>
            <a:r>
              <a:rPr lang="fr-FR" sz="2000" dirty="0" smtClean="0"/>
              <a:t>Formation gérer organiser une bibliothèque 26 mai 2016</a:t>
            </a:r>
            <a:endParaRPr lang="fr-FR" sz="2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dirty="0" smtClean="0"/>
              <a:t>1</a:t>
            </a:r>
            <a:endParaRPr lang="fr-FR" dirty="0"/>
          </a:p>
        </p:txBody>
      </p:sp>
      <p:sp>
        <p:nvSpPr>
          <p:cNvPr id="7" name="ZoneTexte 6"/>
          <p:cNvSpPr txBox="1"/>
          <p:nvPr/>
        </p:nvSpPr>
        <p:spPr>
          <a:xfrm>
            <a:off x="3923928" y="4509120"/>
            <a:ext cx="1152128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800" dirty="0" smtClean="0"/>
              <a:t>©Tous droits réservés</a:t>
            </a:r>
            <a:endParaRPr lang="fr-FR" sz="800" dirty="0"/>
          </a:p>
        </p:txBody>
      </p:sp>
      <p:pic>
        <p:nvPicPr>
          <p:cNvPr id="8" name="Image 7" descr="desherbag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562350" y="2295525"/>
            <a:ext cx="2019300" cy="2266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fond-cg4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2350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Qu’est-ce que le « désherbage » en bibliothèque?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000" dirty="0" smtClean="0"/>
              <a:t>	C’est une opération couramment pratiquée en bibliothèque publique. Cette métaphore de jardinier consiste à retirer des documents des collections de la bibliothèque.</a:t>
            </a:r>
          </a:p>
          <a:p>
            <a:pPr>
              <a:buNone/>
            </a:pPr>
            <a:r>
              <a:rPr lang="fr-FR" sz="2000" dirty="0" smtClean="0"/>
              <a:t>	Ne pas confondre l’œuvre et son support…</a:t>
            </a:r>
          </a:p>
          <a:p>
            <a:pPr>
              <a:buNone/>
            </a:pPr>
            <a:endParaRPr lang="fr-FR" sz="2000" dirty="0" smtClean="0"/>
          </a:p>
          <a:p>
            <a:pPr>
              <a:buNone/>
            </a:pPr>
            <a:r>
              <a:rPr lang="fr-FR" sz="2000" dirty="0" smtClean="0"/>
              <a:t>	</a:t>
            </a:r>
            <a:endParaRPr lang="fr-FR" dirty="0"/>
          </a:p>
        </p:txBody>
      </p:sp>
      <p:pic>
        <p:nvPicPr>
          <p:cNvPr id="7" name="Image 6" descr="bi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491880" y="3501008"/>
            <a:ext cx="2286000" cy="190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fond-cg4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80528" y="34493"/>
            <a:ext cx="9144000" cy="682350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Pourquoi désherber ?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1872209"/>
          </a:xfrm>
        </p:spPr>
        <p:txBody>
          <a:bodyPr>
            <a:normAutofit fontScale="25000" lnSpcReduction="20000"/>
          </a:bodyPr>
          <a:lstStyle/>
          <a:p>
            <a:pPr marL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6200" dirty="0" smtClean="0"/>
              <a:t>	</a:t>
            </a:r>
            <a:r>
              <a:rPr lang="fr-FR" sz="8000" dirty="0" smtClean="0"/>
              <a:t>Le désherbage sert principalement à :</a:t>
            </a:r>
          </a:p>
          <a:p>
            <a:pPr marL="1800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fr-FR" sz="8000" dirty="0" smtClean="0"/>
              <a:t>élaguer la collection de documents qui n’y ont plus leur place,</a:t>
            </a:r>
          </a:p>
          <a:p>
            <a:pPr marL="1800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fr-FR" sz="8000" dirty="0" smtClean="0"/>
              <a:t>aérer les rayonnages (facilitant ainsi l’accès aux documents, valorisant certains ouvrages moins «noyés dans la masse»), </a:t>
            </a:r>
          </a:p>
          <a:p>
            <a:pPr marL="1800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fr-FR" sz="8000" dirty="0" smtClean="0"/>
              <a:t>actualiser les collections, </a:t>
            </a:r>
          </a:p>
          <a:p>
            <a:pPr marL="180000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fr-FR" sz="8000" dirty="0" smtClean="0"/>
              <a:t>évaluer la cohérence d’un fonds et sa pérennité. </a:t>
            </a:r>
          </a:p>
          <a:p>
            <a:pPr marL="180000">
              <a:lnSpc>
                <a:spcPct val="120000"/>
              </a:lnSpc>
              <a:spcBef>
                <a:spcPts val="0"/>
              </a:spcBef>
              <a:buNone/>
            </a:pPr>
            <a:endParaRPr lang="fr-FR" sz="8000" dirty="0" smtClean="0"/>
          </a:p>
          <a:p>
            <a:pPr marL="180000">
              <a:lnSpc>
                <a:spcPct val="120000"/>
              </a:lnSpc>
              <a:spcBef>
                <a:spcPts val="0"/>
              </a:spcBef>
              <a:buNone/>
            </a:pPr>
            <a:endParaRPr lang="fr-FR" sz="8000" dirty="0" smtClean="0"/>
          </a:p>
          <a:p>
            <a:pPr marL="18000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8000" dirty="0" smtClean="0"/>
              <a:t>	</a:t>
            </a:r>
            <a:endParaRPr lang="fr-FR" sz="8000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11" name="Image 10" descr="bib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259632" y="3645024"/>
            <a:ext cx="2375248" cy="168801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2" name="Image 11" descr="Pékin-book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067944" y="3645024"/>
            <a:ext cx="2950468" cy="1692180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 descr="fond-cg4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2350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Comment désherber ?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39552" y="1268761"/>
            <a:ext cx="8229600" cy="352839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sz="2000" dirty="0" smtClean="0"/>
              <a:t>Les critères seront variables selon les paramètres suivants : </a:t>
            </a:r>
          </a:p>
          <a:p>
            <a:pPr>
              <a:buNone/>
            </a:pPr>
            <a:r>
              <a:rPr lang="fr-FR" sz="2000" dirty="0" smtClean="0"/>
              <a:t>Le </a:t>
            </a:r>
            <a:r>
              <a:rPr lang="fr-FR" sz="2000" b="1" dirty="0" smtClean="0">
                <a:solidFill>
                  <a:srgbClr val="008080"/>
                </a:solidFill>
              </a:rPr>
              <a:t>statut</a:t>
            </a:r>
            <a:r>
              <a:rPr lang="fr-FR" sz="2000" dirty="0" smtClean="0"/>
              <a:t> et les missions de l’établissement (lecture publique, vocation patrimoniale, spécialisation...)</a:t>
            </a:r>
          </a:p>
          <a:p>
            <a:pPr>
              <a:buNone/>
            </a:pPr>
            <a:r>
              <a:rPr lang="fr-FR" sz="2000" dirty="0" smtClean="0"/>
              <a:t>Les </a:t>
            </a:r>
            <a:r>
              <a:rPr lang="fr-FR" sz="2000" b="1" dirty="0" smtClean="0">
                <a:solidFill>
                  <a:srgbClr val="008080"/>
                </a:solidFill>
              </a:rPr>
              <a:t>supports des documents </a:t>
            </a:r>
            <a:r>
              <a:rPr lang="fr-FR" sz="2000" dirty="0" smtClean="0"/>
              <a:t>à désherber (livres, cd, vidéos, périodiques, ressources numériques...) </a:t>
            </a:r>
          </a:p>
          <a:p>
            <a:pPr>
              <a:buNone/>
            </a:pPr>
            <a:r>
              <a:rPr lang="fr-FR" sz="2000" dirty="0" smtClean="0"/>
              <a:t>Les </a:t>
            </a:r>
            <a:r>
              <a:rPr lang="fr-FR" sz="2000" b="1" dirty="0" smtClean="0">
                <a:solidFill>
                  <a:srgbClr val="008080"/>
                </a:solidFill>
              </a:rPr>
              <a:t>domaines du savoir </a:t>
            </a:r>
            <a:r>
              <a:rPr lang="fr-FR" sz="2000" dirty="0" smtClean="0"/>
              <a:t>concernés (les critères ne sont pas les mêmes pour des documents scientifiques, vite obsolètes, et des documents littéraires)</a:t>
            </a:r>
          </a:p>
          <a:p>
            <a:pPr>
              <a:buNone/>
            </a:pPr>
            <a:r>
              <a:rPr lang="fr-FR" sz="2000" dirty="0" smtClean="0"/>
              <a:t>La </a:t>
            </a:r>
            <a:r>
              <a:rPr lang="fr-FR" sz="2000" b="1" dirty="0" smtClean="0">
                <a:solidFill>
                  <a:srgbClr val="008080"/>
                </a:solidFill>
              </a:rPr>
              <a:t>politique documentaire </a:t>
            </a:r>
            <a:r>
              <a:rPr lang="fr-FR" sz="2000" dirty="0" smtClean="0"/>
              <a:t>propre à l’établissement (priorités, actualité, exhaustivité ou non, spécialisation ou encyclopédisme...)</a:t>
            </a:r>
          </a:p>
          <a:p>
            <a:pPr>
              <a:buNone/>
            </a:pPr>
            <a:r>
              <a:rPr lang="fr-FR" sz="2000" dirty="0" smtClean="0"/>
              <a:t>Le désherbage fait partie du </a:t>
            </a:r>
            <a:r>
              <a:rPr lang="fr-FR" sz="2000" b="1" dirty="0" smtClean="0">
                <a:solidFill>
                  <a:srgbClr val="008080"/>
                </a:solidFill>
              </a:rPr>
              <a:t>plan de développement des collections</a:t>
            </a:r>
            <a:endParaRPr lang="fr-FR" sz="2000" b="1" dirty="0">
              <a:solidFill>
                <a:srgbClr val="008080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6" name="Image 5" descr="bibliotheque-le-plafond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1" y="4765638"/>
            <a:ext cx="2016224" cy="1133850"/>
          </a:xfrm>
          <a:prstGeom prst="round2DiagRect">
            <a:avLst>
              <a:gd name="adj1" fmla="val 16667"/>
              <a:gd name="adj2" fmla="val 6392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7" name="Image 6" descr="millancay.JPG"/>
          <p:cNvPicPr>
            <a:picLocks noChangeAspect="1"/>
          </p:cNvPicPr>
          <p:nvPr/>
        </p:nvPicPr>
        <p:blipFill>
          <a:blip r:embed="rId4" cstate="print"/>
          <a:srcRect l="10553" t="10526" r="8539" b="5263"/>
          <a:stretch>
            <a:fillRect/>
          </a:stretch>
        </p:blipFill>
        <p:spPr>
          <a:xfrm>
            <a:off x="3131840" y="4797152"/>
            <a:ext cx="1656184" cy="1152128"/>
          </a:xfrm>
          <a:prstGeom prst="round2DiagRect">
            <a:avLst>
              <a:gd name="adj1" fmla="val 363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 descr="fond-cg4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0224" cy="6858000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11560" y="18864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 désherbage</a:t>
            </a:r>
            <a:r>
              <a:rPr kumimoji="0" lang="fr-FR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10 points 1/2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95536" y="1412776"/>
            <a:ext cx="864096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AutoNum type="arabicPeriod"/>
            </a:pPr>
            <a:r>
              <a:rPr lang="fr-FR" dirty="0" smtClean="0"/>
              <a:t>Intégrer le désherbage à la </a:t>
            </a:r>
            <a:r>
              <a:rPr lang="fr-FR" b="1" dirty="0" smtClean="0">
                <a:solidFill>
                  <a:srgbClr val="008000"/>
                </a:solidFill>
              </a:rPr>
              <a:t>politique de développement des collections </a:t>
            </a:r>
            <a:r>
              <a:rPr lang="fr-FR" dirty="0" smtClean="0"/>
              <a:t>(</a:t>
            </a:r>
            <a:r>
              <a:rPr lang="fr-FR" dirty="0" err="1" smtClean="0"/>
              <a:t>cf</a:t>
            </a:r>
            <a:r>
              <a:rPr lang="fr-FR" dirty="0" smtClean="0"/>
              <a:t> charte des collections, définition des publics, des usages, taux de rotation des collections, statistiques de prêt).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fr-FR" dirty="0" smtClean="0"/>
              <a:t>Préciser les </a:t>
            </a:r>
            <a:r>
              <a:rPr lang="fr-FR" b="1" dirty="0" smtClean="0">
                <a:solidFill>
                  <a:srgbClr val="008000"/>
                </a:solidFill>
              </a:rPr>
              <a:t>objectifs</a:t>
            </a:r>
            <a:r>
              <a:rPr lang="fr-FR" dirty="0" smtClean="0"/>
              <a:t> de l’opération (manque de place ? Amélioration ? Transfert ? – Acquisitions - )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fr-FR" dirty="0" smtClean="0"/>
              <a:t>M</a:t>
            </a:r>
            <a:r>
              <a:rPr lang="fr-FR" b="1" dirty="0" smtClean="0">
                <a:solidFill>
                  <a:srgbClr val="008000"/>
                </a:solidFill>
              </a:rPr>
              <a:t>otiver</a:t>
            </a:r>
            <a:r>
              <a:rPr lang="fr-FR" dirty="0" smtClean="0"/>
              <a:t> le personnel, </a:t>
            </a:r>
            <a:r>
              <a:rPr lang="fr-FR" b="1" dirty="0" smtClean="0">
                <a:solidFill>
                  <a:srgbClr val="008000"/>
                </a:solidFill>
              </a:rPr>
              <a:t>informer</a:t>
            </a:r>
            <a:r>
              <a:rPr lang="fr-FR" dirty="0" smtClean="0"/>
              <a:t> les tutelles (freins - charte des collections – partenariat) 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fr-FR" dirty="0" smtClean="0"/>
              <a:t>Rechercher des </a:t>
            </a:r>
            <a:r>
              <a:rPr lang="fr-FR" b="1" dirty="0" smtClean="0">
                <a:solidFill>
                  <a:srgbClr val="008000"/>
                </a:solidFill>
              </a:rPr>
              <a:t>solutions</a:t>
            </a:r>
            <a:r>
              <a:rPr lang="fr-FR" dirty="0" smtClean="0"/>
              <a:t> et estimer leur </a:t>
            </a:r>
            <a:r>
              <a:rPr lang="fr-FR" b="1" dirty="0" smtClean="0">
                <a:solidFill>
                  <a:srgbClr val="008000"/>
                </a:solidFill>
              </a:rPr>
              <a:t>faisabilité</a:t>
            </a:r>
            <a:r>
              <a:rPr lang="fr-FR" dirty="0" smtClean="0"/>
              <a:t> (place-stockage-temps-achats/coût)</a:t>
            </a:r>
          </a:p>
          <a:p>
            <a:pPr marL="342900" indent="-342900">
              <a:spcBef>
                <a:spcPts val="600"/>
              </a:spcBef>
              <a:buAutoNum type="arabicPeriod"/>
            </a:pPr>
            <a:r>
              <a:rPr lang="fr-FR" b="1" dirty="0" smtClean="0">
                <a:solidFill>
                  <a:srgbClr val="008000"/>
                </a:solidFill>
              </a:rPr>
              <a:t>Programmer</a:t>
            </a:r>
            <a:r>
              <a:rPr lang="fr-FR" dirty="0" smtClean="0"/>
              <a:t> l’opération QQOQC</a:t>
            </a:r>
          </a:p>
          <a:p>
            <a:pPr marL="342900" indent="-342900"/>
            <a:r>
              <a:rPr lang="fr-FR" dirty="0" smtClean="0"/>
              <a:t>	</a:t>
            </a:r>
            <a:r>
              <a:rPr lang="fr-FR" b="1" dirty="0" smtClean="0"/>
              <a:t>Q</a:t>
            </a:r>
            <a:r>
              <a:rPr lang="fr-FR" dirty="0" smtClean="0"/>
              <a:t>ui ? (interne-externe ; binôme)</a:t>
            </a:r>
          </a:p>
          <a:p>
            <a:pPr marL="342900" indent="-342900"/>
            <a:r>
              <a:rPr lang="fr-FR" dirty="0" smtClean="0"/>
              <a:t>	</a:t>
            </a:r>
            <a:r>
              <a:rPr lang="fr-FR" b="1" dirty="0" smtClean="0"/>
              <a:t>Q</a:t>
            </a:r>
            <a:r>
              <a:rPr lang="fr-FR" dirty="0" smtClean="0"/>
              <a:t>uoi ? (quel secteur de la collection ?)</a:t>
            </a:r>
          </a:p>
          <a:p>
            <a:pPr marL="342900" indent="-342900"/>
            <a:r>
              <a:rPr lang="fr-FR" dirty="0" smtClean="0"/>
              <a:t>	</a:t>
            </a:r>
            <a:r>
              <a:rPr lang="fr-FR" b="1" dirty="0" smtClean="0"/>
              <a:t>O</a:t>
            </a:r>
            <a:r>
              <a:rPr lang="fr-FR" dirty="0" smtClean="0"/>
              <a:t>ù ? Les locaux (réserve organisée…)</a:t>
            </a:r>
          </a:p>
          <a:p>
            <a:pPr marL="342900" indent="-342900"/>
            <a:r>
              <a:rPr lang="fr-FR" dirty="0" smtClean="0"/>
              <a:t>	</a:t>
            </a:r>
            <a:r>
              <a:rPr lang="fr-FR" b="1" dirty="0" smtClean="0"/>
              <a:t>Q</a:t>
            </a:r>
            <a:r>
              <a:rPr lang="fr-FR" dirty="0" smtClean="0"/>
              <a:t>uand ? (fermeture ?)</a:t>
            </a:r>
          </a:p>
          <a:p>
            <a:pPr marL="342900" indent="-342900"/>
            <a:r>
              <a:rPr lang="fr-FR" dirty="0" smtClean="0"/>
              <a:t>	</a:t>
            </a:r>
            <a:r>
              <a:rPr lang="fr-FR" b="1" dirty="0" smtClean="0"/>
              <a:t>C</a:t>
            </a:r>
            <a:r>
              <a:rPr lang="fr-FR" dirty="0" smtClean="0"/>
              <a:t>omment ? (relégations automatique / révision systématique)</a:t>
            </a:r>
          </a:p>
          <a:p>
            <a:pPr marL="342900" indent="-342900"/>
            <a:r>
              <a:rPr lang="fr-FR" dirty="0" smtClean="0"/>
              <a:t>	</a:t>
            </a:r>
          </a:p>
          <a:p>
            <a:pPr marL="342900" indent="-342900"/>
            <a:r>
              <a:rPr lang="fr-FR" dirty="0" smtClean="0"/>
              <a:t>	</a:t>
            </a:r>
          </a:p>
          <a:p>
            <a:pPr marL="342900" indent="-342900"/>
            <a:r>
              <a:rPr lang="fr-FR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2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5" name="Espace réservé du contenu 4" descr="fond-cg4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90224" cy="6858000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61156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 désherbage</a:t>
            </a:r>
            <a:r>
              <a:rPr kumimoji="0" lang="fr-FR" sz="4400" b="0" i="0" u="none" strike="noStrike" kern="1200" cap="none" spc="0" normalizeH="0" noProof="0" dirty="0" smtClean="0">
                <a:ln>
                  <a:noFill/>
                </a:ln>
                <a:solidFill>
                  <a:schemeClr val="tx2">
                    <a:lumMod val="7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en 10 points 2/2</a:t>
            </a:r>
            <a:endParaRPr kumimoji="0" lang="fr-FR" sz="4400" b="0" i="0" u="none" strike="noStrike" kern="1200" cap="none" spc="0" normalizeH="0" baseline="0" noProof="0" dirty="0">
              <a:ln>
                <a:noFill/>
              </a:ln>
              <a:solidFill>
                <a:schemeClr val="tx2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503040" y="1052736"/>
            <a:ext cx="864096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</a:pPr>
            <a:r>
              <a:rPr lang="fr-FR" dirty="0" smtClean="0"/>
              <a:t>6. Définir des </a:t>
            </a:r>
            <a:r>
              <a:rPr lang="fr-FR" b="1" dirty="0" smtClean="0">
                <a:solidFill>
                  <a:srgbClr val="008000"/>
                </a:solidFill>
              </a:rPr>
              <a:t>critères</a:t>
            </a:r>
            <a:r>
              <a:rPr lang="fr-FR" dirty="0" smtClean="0"/>
              <a:t> :</a:t>
            </a:r>
          </a:p>
          <a:p>
            <a:pPr marL="342900" indent="-342900">
              <a:spcBef>
                <a:spcPts val="600"/>
              </a:spcBef>
            </a:pP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	Matériels</a:t>
            </a:r>
          </a:p>
          <a:p>
            <a:pPr marL="342900" indent="-342900">
              <a:spcBef>
                <a:spcPts val="600"/>
              </a:spcBef>
            </a:pP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	Intellectuels </a:t>
            </a:r>
            <a:r>
              <a:rPr lang="fr-FR" dirty="0" smtClean="0"/>
              <a:t>ou </a:t>
            </a: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qualitatifs</a:t>
            </a:r>
            <a:r>
              <a:rPr lang="fr-FR" dirty="0" smtClean="0"/>
              <a:t> (adéquation à la politique d’acquisition / fraîcheur de l’information : accessibilité de l’information / valeur marchande du document)</a:t>
            </a:r>
          </a:p>
          <a:p>
            <a:pPr marL="342900" indent="-342900">
              <a:spcBef>
                <a:spcPts val="600"/>
              </a:spcBef>
            </a:pP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	Redondance</a:t>
            </a:r>
          </a:p>
          <a:p>
            <a:pPr marL="342900" indent="-342900">
              <a:spcBef>
                <a:spcPts val="600"/>
              </a:spcBef>
            </a:pP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</a:rPr>
              <a:t>	Usage</a:t>
            </a:r>
          </a:p>
          <a:p>
            <a:pPr marL="342900" indent="-342900">
              <a:spcBef>
                <a:spcPts val="600"/>
              </a:spcBef>
            </a:pPr>
            <a:r>
              <a:rPr lang="fr-FR" dirty="0" smtClean="0"/>
              <a:t>7. </a:t>
            </a:r>
            <a:r>
              <a:rPr lang="fr-FR" b="1" dirty="0" smtClean="0">
                <a:solidFill>
                  <a:srgbClr val="008000"/>
                </a:solidFill>
              </a:rPr>
              <a:t>Lancer l’opération </a:t>
            </a:r>
            <a:r>
              <a:rPr lang="fr-FR" dirty="0" smtClean="0"/>
              <a:t>: Délibération municipale / rangement / conditions matérielles (tabourets, caisses, crayons, charriots…) Méthode</a:t>
            </a:r>
            <a:r>
              <a:rPr lang="fr-FR" b="1" dirty="0" smtClean="0">
                <a:solidFill>
                  <a:srgbClr val="C00000"/>
                </a:solidFill>
              </a:rPr>
              <a:t> IOUPI</a:t>
            </a:r>
          </a:p>
          <a:p>
            <a:pPr marL="342900" indent="-342900">
              <a:spcBef>
                <a:spcPts val="600"/>
              </a:spcBef>
            </a:pPr>
            <a:r>
              <a:rPr lang="fr-FR" dirty="0" smtClean="0"/>
              <a:t>8. </a:t>
            </a:r>
            <a:r>
              <a:rPr lang="fr-FR" b="1" dirty="0" smtClean="0">
                <a:solidFill>
                  <a:srgbClr val="008000"/>
                </a:solidFill>
              </a:rPr>
              <a:t>Après le travail en rayon : </a:t>
            </a:r>
            <a:r>
              <a:rPr lang="fr-FR" dirty="0" smtClean="0"/>
              <a:t>point juridique (domaine privé aliénable) Établir la liste des livres ôtés (réserve / réparation / remplacement / don / vente (régie) / pilon / sortie d’inventaire)</a:t>
            </a:r>
          </a:p>
          <a:p>
            <a:pPr marL="342900" indent="-342900">
              <a:spcBef>
                <a:spcPts val="600"/>
              </a:spcBef>
            </a:pPr>
            <a:r>
              <a:rPr lang="fr-FR" dirty="0" smtClean="0"/>
              <a:t>9. </a:t>
            </a:r>
            <a:r>
              <a:rPr lang="fr-FR" b="1" dirty="0" smtClean="0">
                <a:solidFill>
                  <a:srgbClr val="008000"/>
                </a:solidFill>
              </a:rPr>
              <a:t>Mettre en valeur </a:t>
            </a:r>
            <a:r>
              <a:rPr lang="fr-FR" dirty="0" smtClean="0"/>
              <a:t>les collections (corpus documentaires pour projets ultérieurs – changer la cote)</a:t>
            </a:r>
          </a:p>
          <a:p>
            <a:pPr marL="342900" indent="-342900">
              <a:spcBef>
                <a:spcPts val="600"/>
              </a:spcBef>
            </a:pPr>
            <a:r>
              <a:rPr lang="fr-FR" dirty="0" smtClean="0"/>
              <a:t>10. </a:t>
            </a:r>
            <a:r>
              <a:rPr lang="fr-FR" b="1" dirty="0" smtClean="0">
                <a:solidFill>
                  <a:srgbClr val="008000"/>
                </a:solidFill>
              </a:rPr>
              <a:t>Évaluer </a:t>
            </a:r>
            <a:r>
              <a:rPr lang="fr-FR" dirty="0" smtClean="0"/>
              <a:t>l’opération (temps consacré / espace / réactions du public)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Image 28" descr="fond-cg4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493"/>
            <a:ext cx="9144000" cy="682350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Vous avez-dit </a:t>
            </a:r>
            <a:r>
              <a:rPr lang="fr-FR" dirty="0" err="1" smtClean="0">
                <a:solidFill>
                  <a:schemeClr val="tx2">
                    <a:lumMod val="75000"/>
                  </a:schemeClr>
                </a:solidFill>
              </a:rPr>
              <a:t>Ioupi</a:t>
            </a:r>
            <a:r>
              <a:rPr lang="fr-FR" dirty="0" smtClean="0">
                <a:solidFill>
                  <a:schemeClr val="tx2">
                    <a:lumMod val="75000"/>
                  </a:schemeClr>
                </a:solidFill>
              </a:rPr>
              <a:t> ?</a:t>
            </a:r>
            <a:endParaRPr lang="fr-FR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323528" y="1268760"/>
            <a:ext cx="8064896" cy="4320479"/>
          </a:xfrm>
        </p:spPr>
        <p:txBody>
          <a:bodyPr>
            <a:normAutofit fontScale="92500" lnSpcReduction="20000"/>
          </a:bodyPr>
          <a:lstStyle/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dirty="0" smtClean="0"/>
              <a:t>La méthode </a:t>
            </a:r>
            <a:r>
              <a:rPr lang="fr-FR" sz="1800" dirty="0" err="1" smtClean="0"/>
              <a:t>Ioupi</a:t>
            </a:r>
            <a:r>
              <a:rPr lang="fr-FR" sz="1800" dirty="0" smtClean="0"/>
              <a:t> propose de prendre en compte des critères basés sur </a:t>
            </a:r>
            <a:r>
              <a:rPr lang="fr-FR" sz="1800" b="1" dirty="0" smtClean="0">
                <a:solidFill>
                  <a:srgbClr val="C00000"/>
                </a:solidFill>
              </a:rPr>
              <a:t>l’état physique</a:t>
            </a:r>
            <a:r>
              <a:rPr lang="fr-FR" sz="1800" dirty="0" smtClean="0"/>
              <a:t>, </a:t>
            </a:r>
            <a:r>
              <a:rPr lang="fr-FR" sz="1800" b="1" dirty="0" smtClean="0">
                <a:solidFill>
                  <a:srgbClr val="C00000"/>
                </a:solidFill>
              </a:rPr>
              <a:t>l’actualité </a:t>
            </a:r>
            <a:r>
              <a:rPr lang="fr-FR" sz="1800" dirty="0" smtClean="0"/>
              <a:t>et </a:t>
            </a:r>
            <a:r>
              <a:rPr lang="fr-FR" sz="1800" b="1" dirty="0" smtClean="0">
                <a:solidFill>
                  <a:srgbClr val="C00000"/>
                </a:solidFill>
              </a:rPr>
              <a:t>l’usage </a:t>
            </a:r>
            <a:r>
              <a:rPr lang="fr-FR" sz="1800" dirty="0" smtClean="0"/>
              <a:t>du document, </a:t>
            </a:r>
            <a:r>
              <a:rPr lang="fr-FR" sz="1800" b="1" dirty="0" smtClean="0">
                <a:solidFill>
                  <a:srgbClr val="C00000"/>
                </a:solidFill>
              </a:rPr>
              <a:t>la redondance</a:t>
            </a:r>
            <a:r>
              <a:rPr lang="fr-FR" sz="1800" dirty="0" smtClean="0"/>
              <a:t> et </a:t>
            </a:r>
            <a:r>
              <a:rPr lang="fr-FR" sz="1800" b="1" dirty="0" smtClean="0">
                <a:solidFill>
                  <a:srgbClr val="C00000"/>
                </a:solidFill>
              </a:rPr>
              <a:t>l’adéquation</a:t>
            </a:r>
            <a:r>
              <a:rPr lang="fr-FR" sz="1800" dirty="0" smtClean="0"/>
              <a:t> du contenu aux publics et aux missions de la bibliothèque.</a:t>
            </a:r>
          </a:p>
          <a:p>
            <a:pPr marL="0">
              <a:lnSpc>
                <a:spcPct val="120000"/>
              </a:lnSpc>
              <a:spcBef>
                <a:spcPts val="0"/>
              </a:spcBef>
              <a:buNone/>
            </a:pPr>
            <a:endParaRPr lang="fr-FR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dirty="0" smtClean="0"/>
              <a:t>Outre la date d’édition et du nombre de prêt ainsi dénommés 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dirty="0" smtClean="0"/>
              <a:t>X = nombre d’années écoulées depuis la date d’édition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dirty="0" smtClean="0"/>
              <a:t>Y = nombre d’années écoulées sans prêt,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fr-FR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dirty="0" smtClean="0"/>
              <a:t>On prendra en compte les critères de l’acronyme aide mémoire « IOUPI » :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b="1" dirty="0" smtClean="0">
                <a:solidFill>
                  <a:srgbClr val="C00000"/>
                </a:solidFill>
              </a:rPr>
              <a:t>I </a:t>
            </a:r>
            <a:r>
              <a:rPr lang="fr-FR" sz="1800" dirty="0" smtClean="0"/>
              <a:t>comme Incorrect, Fausse information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b="1" dirty="0" smtClean="0">
                <a:solidFill>
                  <a:srgbClr val="C00000"/>
                </a:solidFill>
              </a:rPr>
              <a:t>O </a:t>
            </a:r>
            <a:r>
              <a:rPr lang="fr-FR" sz="1800" dirty="0" smtClean="0"/>
              <a:t>comme Ordinaire, superficiel, médiocre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b="1" dirty="0" smtClean="0">
                <a:solidFill>
                  <a:srgbClr val="C00000"/>
                </a:solidFill>
              </a:rPr>
              <a:t>U </a:t>
            </a:r>
            <a:r>
              <a:rPr lang="fr-FR" sz="1800" dirty="0" smtClean="0"/>
              <a:t>comme Usé, détérioré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b="1" dirty="0" smtClean="0">
                <a:solidFill>
                  <a:srgbClr val="C00000"/>
                </a:solidFill>
              </a:rPr>
              <a:t>P </a:t>
            </a:r>
            <a:r>
              <a:rPr lang="fr-FR" sz="1800" dirty="0" smtClean="0"/>
              <a:t>comme Périmé, obsolescence du document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b="1" dirty="0" smtClean="0">
                <a:solidFill>
                  <a:srgbClr val="C00000"/>
                </a:solidFill>
              </a:rPr>
              <a:t>I </a:t>
            </a:r>
            <a:r>
              <a:rPr lang="fr-FR" sz="1800" dirty="0" smtClean="0"/>
              <a:t>comme Inadéquat, ne correspond pas au fonds.</a:t>
            </a:r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endParaRPr lang="fr-FR" sz="1800" dirty="0" smtClean="0"/>
          </a:p>
          <a:p>
            <a:pPr>
              <a:lnSpc>
                <a:spcPct val="120000"/>
              </a:lnSpc>
              <a:spcBef>
                <a:spcPts val="0"/>
              </a:spcBef>
              <a:buNone/>
            </a:pPr>
            <a:r>
              <a:rPr lang="fr-FR" sz="1800" dirty="0" smtClean="0"/>
              <a:t>Les fonds patrimoniaux et le «fonds local» ne se désherbent pas (en principe).</a:t>
            </a:r>
          </a:p>
        </p:txBody>
      </p:sp>
      <p:pic>
        <p:nvPicPr>
          <p:cNvPr id="10" name="Image 9" descr="500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64288" y="2204864"/>
            <a:ext cx="890464" cy="934987"/>
          </a:xfrm>
          <a:prstGeom prst="rect">
            <a:avLst/>
          </a:prstGeom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 8" descr="fond-cg41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34493"/>
            <a:ext cx="9144000" cy="6823507"/>
          </a:xfrm>
          <a:prstGeom prst="rect">
            <a:avLst/>
          </a:prstGeom>
        </p:spPr>
      </p:pic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1300" dirty="0" smtClean="0">
                <a:hlinkClick r:id="rId3"/>
              </a:rPr>
              <a:t>Code général de la propriété des personnes publiques Ordonnance n°2006-460 du 21 avril 2006, article L 2112-1</a:t>
            </a:r>
            <a:endParaRPr lang="fr-FR" sz="1300" dirty="0" smtClean="0"/>
          </a:p>
          <a:p>
            <a:pPr>
              <a:buNone/>
            </a:pPr>
            <a:r>
              <a:rPr lang="fr-FR" sz="1300" dirty="0" smtClean="0"/>
              <a:t>Outils pratiques </a:t>
            </a:r>
          </a:p>
          <a:p>
            <a:pPr>
              <a:buNone/>
            </a:pPr>
            <a:r>
              <a:rPr lang="fr-FR" sz="1300" dirty="0" smtClean="0">
                <a:hlinkClick r:id="rId4"/>
              </a:rPr>
              <a:t>Sur la vente de livres déclassés</a:t>
            </a:r>
            <a:endParaRPr lang="fr-FR" sz="1300" dirty="0" smtClean="0"/>
          </a:p>
          <a:p>
            <a:pPr>
              <a:buNone/>
            </a:pPr>
            <a:r>
              <a:rPr lang="fr-FR" sz="1300" dirty="0" smtClean="0">
                <a:hlinkClick r:id="rId5"/>
              </a:rPr>
              <a:t>La question des périodiques</a:t>
            </a:r>
            <a:endParaRPr lang="fr-FR" sz="1300" dirty="0" smtClean="0"/>
          </a:p>
          <a:p>
            <a:pPr>
              <a:buNone/>
            </a:pPr>
            <a:endParaRPr lang="fr-FR" sz="1300" dirty="0" smtClean="0"/>
          </a:p>
          <a:p>
            <a:pPr>
              <a:buNone/>
            </a:pPr>
            <a:r>
              <a:rPr lang="fr-FR" sz="1800" dirty="0" smtClean="0"/>
              <a:t>Des outils pour débattre :</a:t>
            </a:r>
          </a:p>
          <a:p>
            <a:pPr>
              <a:buNone/>
            </a:pPr>
            <a:r>
              <a:rPr lang="fr-FR" sz="1200" dirty="0" smtClean="0"/>
              <a:t>CALENGE, Bertrand. </a:t>
            </a:r>
            <a:r>
              <a:rPr lang="fr-FR" sz="1200" i="1" dirty="0" smtClean="0">
                <a:hlinkClick r:id="rId6"/>
              </a:rPr>
              <a:t>Désherber, la question qui tue… le public ? </a:t>
            </a:r>
            <a:r>
              <a:rPr lang="fr-FR" sz="1200" dirty="0" smtClean="0"/>
              <a:t>Blog de Bertrand </a:t>
            </a:r>
            <a:r>
              <a:rPr lang="fr-FR" sz="1200" dirty="0" err="1" smtClean="0"/>
              <a:t>Calenge</a:t>
            </a:r>
            <a:r>
              <a:rPr lang="fr-FR" sz="1200" dirty="0" smtClean="0"/>
              <a:t> : carnet de notes [en ligne], 27 juillet 2009.</a:t>
            </a:r>
          </a:p>
          <a:p>
            <a:pPr>
              <a:buNone/>
            </a:pPr>
            <a:endParaRPr lang="fr-FR" sz="1200" dirty="0" smtClean="0"/>
          </a:p>
          <a:p>
            <a:pPr>
              <a:buNone/>
            </a:pPr>
            <a:r>
              <a:rPr lang="fr-FR" sz="1800" dirty="0" smtClean="0"/>
              <a:t>Bibliographie sélective :</a:t>
            </a:r>
          </a:p>
          <a:p>
            <a:r>
              <a:rPr lang="fr-FR" sz="1200" dirty="0" smtClean="0"/>
              <a:t>GAUDET, Françoise et LIEBER, Claudine (</a:t>
            </a:r>
            <a:r>
              <a:rPr lang="fr-FR" sz="1200" dirty="0" err="1" smtClean="0"/>
              <a:t>dir</a:t>
            </a:r>
            <a:r>
              <a:rPr lang="fr-FR" sz="1200" dirty="0" smtClean="0"/>
              <a:t>.). </a:t>
            </a:r>
            <a:r>
              <a:rPr lang="fr-FR" sz="1200" i="1" dirty="0" smtClean="0">
                <a:hlinkClick r:id="rId7"/>
              </a:rPr>
              <a:t>Désherber en bibliothèque : manuel pratique de révision des collections</a:t>
            </a:r>
            <a:r>
              <a:rPr lang="fr-FR" sz="1200" dirty="0" smtClean="0"/>
              <a:t>. 3 éd. Paris : Cercle de La Librairie, 2013.</a:t>
            </a:r>
          </a:p>
          <a:p>
            <a:r>
              <a:rPr lang="fr-FR" sz="1200" dirty="0" smtClean="0"/>
              <a:t>BIBLIOTHÈQUE DÉPARTEMENTALE DE LA SARTHE. </a:t>
            </a:r>
            <a:r>
              <a:rPr lang="fr-FR" sz="1200" i="1" dirty="0" smtClean="0">
                <a:hlinkClick r:id="rId8"/>
              </a:rPr>
              <a:t>Désherbage </a:t>
            </a:r>
            <a:r>
              <a:rPr lang="fr-FR" sz="1200" dirty="0" smtClean="0"/>
              <a:t>[en ligne]</a:t>
            </a:r>
            <a:r>
              <a:rPr lang="fr-FR" sz="1200" i="1" dirty="0" smtClean="0"/>
              <a:t>.</a:t>
            </a:r>
            <a:r>
              <a:rPr lang="fr-FR" sz="1200" dirty="0" smtClean="0"/>
              <a:t> Bibliothèque départementale de la Sarthe, 2007.</a:t>
            </a:r>
          </a:p>
          <a:p>
            <a:r>
              <a:rPr lang="fr-FR" sz="1200" dirty="0" smtClean="0"/>
              <a:t>DAVID, Stéphanie. </a:t>
            </a:r>
            <a:r>
              <a:rPr lang="fr-FR" sz="1200" i="1" dirty="0" smtClean="0">
                <a:hlinkClick r:id="rId9"/>
              </a:rPr>
              <a:t>Désherber en bibliothèque</a:t>
            </a:r>
            <a:r>
              <a:rPr lang="fr-FR" sz="1200" dirty="0" smtClean="0"/>
              <a:t> [en ligne]. Fiche pratique, </a:t>
            </a:r>
            <a:r>
              <a:rPr lang="fr-FR" sz="1200" dirty="0" err="1" smtClean="0"/>
              <a:t>enssib</a:t>
            </a:r>
            <a:r>
              <a:rPr lang="fr-FR" sz="1200" dirty="0" smtClean="0"/>
              <a:t>, 2009.</a:t>
            </a:r>
          </a:p>
          <a:p>
            <a:pPr>
              <a:buNone/>
            </a:pPr>
            <a:endParaRPr lang="fr-FR" sz="1800" dirty="0" smtClean="0"/>
          </a:p>
          <a:p>
            <a:pPr>
              <a:buNone/>
            </a:pPr>
            <a:endParaRPr lang="fr-FR" sz="1800" dirty="0"/>
          </a:p>
        </p:txBody>
      </p:sp>
      <p:sp>
        <p:nvSpPr>
          <p:cNvPr id="10" name="ZoneTexte 9"/>
          <p:cNvSpPr txBox="1"/>
          <p:nvPr/>
        </p:nvSpPr>
        <p:spPr>
          <a:xfrm>
            <a:off x="971600" y="476672"/>
            <a:ext cx="64807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dirty="0" smtClean="0">
                <a:solidFill>
                  <a:schemeClr val="tx2">
                    <a:lumMod val="75000"/>
                  </a:schemeClr>
                </a:solidFill>
              </a:rPr>
              <a:t>Petit bonus….</a:t>
            </a:r>
            <a:endParaRPr lang="fr-FR" sz="44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1755</TotalTime>
  <Words>409</Words>
  <Application>Microsoft Office PowerPoint</Application>
  <PresentationFormat>Affichage à l'écran (4:3)</PresentationFormat>
  <Paragraphs>77</Paragraphs>
  <Slides>8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Thème Office</vt:lpstr>
      <vt:lpstr>Le désherbage en bibliothèque</vt:lpstr>
      <vt:lpstr>Qu’est-ce que le « désherbage » en bibliothèque?</vt:lpstr>
      <vt:lpstr>Pourquoi désherber ?</vt:lpstr>
      <vt:lpstr>Comment désherber ?</vt:lpstr>
      <vt:lpstr>Diapositive 5</vt:lpstr>
      <vt:lpstr>Diapositive 6</vt:lpstr>
      <vt:lpstr>Vous avez-dit Ioupi ?</vt:lpstr>
      <vt:lpstr>Diapositive 8</vt:lpstr>
    </vt:vector>
  </TitlesOfParts>
  <Company>Conseil Général de Loir-et-Cher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la découverte du fonds professionnel…</dc:title>
  <dc:creator>aravinea</dc:creator>
  <cp:lastModifiedBy>dquere</cp:lastModifiedBy>
  <cp:revision>156</cp:revision>
  <dcterms:created xsi:type="dcterms:W3CDTF">2016-04-15T13:41:06Z</dcterms:created>
  <dcterms:modified xsi:type="dcterms:W3CDTF">2016-05-25T13:38:14Z</dcterms:modified>
</cp:coreProperties>
</file>