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64" r:id="rId5"/>
    <p:sldId id="258" r:id="rId6"/>
    <p:sldId id="266" r:id="rId7"/>
    <p:sldId id="262" r:id="rId8"/>
    <p:sldId id="259" r:id="rId9"/>
    <p:sldId id="260" r:id="rId10"/>
    <p:sldId id="267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483A7-57D2-455A-9130-3F1FFA54D1B5}" type="datetimeFigureOut">
              <a:rPr lang="fr-FR" smtClean="0"/>
              <a:pPr/>
              <a:t>28/04/2016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0DA95-9BA6-4495-8607-0FDD83631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77A2-F422-412B-A12C-04BDF12C6523}" type="datetimeFigureOut">
              <a:rPr lang="fr-FR" smtClean="0"/>
              <a:pPr/>
              <a:t>28/04/2016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9598-C00F-4258-98AB-5FB0458925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E0B7-1424-4060-8562-9345A479D1FF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970-5E28-431F-839A-FF9527EFCD49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8EA2-254B-456E-A60A-429E9CBC2B46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1013-503B-4DF6-B9DC-B9BF81F1E7EF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FFEA-362C-4061-8DF8-B92AC1EC82EB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1786-E845-46C0-9AFC-FB7D9D3DF51A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A77F-0A57-41BE-B7EF-9932B220DBA1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3C9-DBEF-471A-8216-DE5348110990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205A-D365-4F77-BE48-F2753264042E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435-D8EB-4A79-921D-04D2F6167343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AE38-1EB6-4A3F-97B7-A16C1C5FEE5F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4661-B3C2-4927-9B2C-4FCA93908728}" type="datetime1">
              <a:rPr lang="fr-FR" smtClean="0"/>
              <a:pPr/>
              <a:t>28/04/2016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AE63-3446-4180-A0E6-66EEFBF72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av-assoc.com/" TargetMode="External"/><Relationship Id="rId3" Type="http://schemas.openxmlformats.org/officeDocument/2006/relationships/hyperlink" Target="http://www.bdgest.com/" TargetMode="External"/><Relationship Id="rId7" Type="http://schemas.openxmlformats.org/officeDocument/2006/relationships/hyperlink" Target="http://www.cvs-mediathequ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dm-video.fr/" TargetMode="External"/><Relationship Id="rId5" Type="http://schemas.openxmlformats.org/officeDocument/2006/relationships/hyperlink" Target="http://www.acbd.fr/" TargetMode="External"/><Relationship Id="rId10" Type="http://schemas.openxmlformats.org/officeDocument/2006/relationships/hyperlink" Target="http://bookindiffusion.com/" TargetMode="External"/><Relationship Id="rId4" Type="http://schemas.openxmlformats.org/officeDocument/2006/relationships/hyperlink" Target="http://www.planetebd.com/" TargetMode="External"/><Relationship Id="rId9" Type="http://schemas.openxmlformats.org/officeDocument/2006/relationships/hyperlink" Target="http://www.cnc.fr/web/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chesducinema.com/spip/" TargetMode="External"/><Relationship Id="rId13" Type="http://schemas.openxmlformats.org/officeDocument/2006/relationships/hyperlink" Target="http://boutique.lexpress.fr/lire-2015-g15-1/?origin=GOADW&amp;gclid=Cj0KEQjwl-e4BRCwqeWkv8TWqOoBEiQAMocbPxAYNZY4J6LD-ORJkzVWVACdlyzcFY3YHw14YNcIFcwaAv7w8P8HAQ" TargetMode="External"/><Relationship Id="rId18" Type="http://schemas.openxmlformats.org/officeDocument/2006/relationships/hyperlink" Target="http://www.jazzmagazine.com/" TargetMode="External"/><Relationship Id="rId3" Type="http://schemas.openxmlformats.org/officeDocument/2006/relationships/hyperlink" Target="http://www.enssib.fr/bibliotheque-numerique/index-des-revues?selecCollection=1420" TargetMode="External"/><Relationship Id="rId21" Type="http://schemas.openxmlformats.org/officeDocument/2006/relationships/hyperlink" Target="http://ecran-total.fr/" TargetMode="External"/><Relationship Id="rId7" Type="http://schemas.openxmlformats.org/officeDocument/2006/relationships/hyperlink" Target="http://www.cahiersducinema.com/" TargetMode="External"/><Relationship Id="rId12" Type="http://schemas.openxmlformats.org/officeDocument/2006/relationships/hyperlink" Target="http://www.pagedeslibraires.fr/" TargetMode="External"/><Relationship Id="rId17" Type="http://schemas.openxmlformats.org/officeDocument/2006/relationships/hyperlink" Target="http://boutique.lexpress.fr/classica-2015-g15-1?origin=GOADW&amp;gclid=Cj0KEQjwl-e4BRCwqeWkv8TWqOoBEiQAMocbP7HlKjR5M8FMve4-TQI9fIa6FCxnoyooxoJR6rnXK94aAoKb8P8HAQ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://www.nvl-cralej.fr/revue/numero-207/" TargetMode="External"/><Relationship Id="rId20" Type="http://schemas.openxmlformats.org/officeDocument/2006/relationships/hyperlink" Target="http://www.tradmag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isdesbulles.com/" TargetMode="External"/><Relationship Id="rId11" Type="http://schemas.openxmlformats.org/officeDocument/2006/relationships/hyperlink" Target="http://www.lmda.net/" TargetMode="External"/><Relationship Id="rId24" Type="http://schemas.openxmlformats.org/officeDocument/2006/relationships/image" Target="../media/image13.png"/><Relationship Id="rId5" Type="http://schemas.openxmlformats.org/officeDocument/2006/relationships/hyperlink" Target="http://www.livreshebdo.fr/" TargetMode="External"/><Relationship Id="rId15" Type="http://schemas.openxmlformats.org/officeDocument/2006/relationships/hyperlink" Target="http://www.lecturejeunesse.org/livre/pourquoi-les-jeunes-liraient-ils-encore-aujourdhui-n157-mars-2016/" TargetMode="External"/><Relationship Id="rId23" Type="http://schemas.openxmlformats.org/officeDocument/2006/relationships/image" Target="../media/image12.jpeg"/><Relationship Id="rId10" Type="http://schemas.openxmlformats.org/officeDocument/2006/relationships/hyperlink" Target="http://www.magazine-litteraire.com/" TargetMode="External"/><Relationship Id="rId19" Type="http://schemas.openxmlformats.org/officeDocument/2006/relationships/hyperlink" Target="http://www.rocknfolk.com/" TargetMode="External"/><Relationship Id="rId4" Type="http://schemas.openxmlformats.org/officeDocument/2006/relationships/hyperlink" Target="http://www.enssib.fr/bibliotheque-numerique/index-des-revues?collectionsDepliees%5b%5d=1406&amp;selecCollection=105" TargetMode="External"/><Relationship Id="rId9" Type="http://schemas.openxmlformats.org/officeDocument/2006/relationships/hyperlink" Target="http://www.fichesducinema.com/spip/spip.php?rubrique82" TargetMode="External"/><Relationship Id="rId14" Type="http://schemas.openxmlformats.org/officeDocument/2006/relationships/hyperlink" Target="http://librairies-sorcieres.blogspot.fr/" TargetMode="External"/><Relationship Id="rId2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cture41.culture41.fr/biblios/e-bib/catalogu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cture41.culture41.fr/biblio/bib-pro/boite-a-outils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pi.fr/bpi" TargetMode="Externa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hyperlink" Target="http://www.culturecommunication.gouv.fr/" TargetMode="External"/><Relationship Id="rId7" Type="http://schemas.openxmlformats.org/officeDocument/2006/relationships/hyperlink" Target="http://www.bnf.fr/fr/acc/x.accueil.htm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ssib.fr/bibliotheque-numerique/" TargetMode="External"/><Relationship Id="rId11" Type="http://schemas.openxmlformats.org/officeDocument/2006/relationships/hyperlink" Target="http://www.imagesenbibliotheques.fr/" TargetMode="External"/><Relationship Id="rId5" Type="http://schemas.openxmlformats.org/officeDocument/2006/relationships/hyperlink" Target="http://www.abf.asso.fr/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http://www.citebd.org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://www.centrenationaldulivre.fr/" TargetMode="External"/><Relationship Id="rId9" Type="http://schemas.openxmlformats.org/officeDocument/2006/relationships/hyperlink" Target="http://www.ciclic.fr/livre-lecture/les-actualites-du-pole-livre" TargetMode="Externa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op.it/t/tablettes-et-liseuses-a-la-bibliothequ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napenbib.blogspot.fr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cturejeunesse.org/" TargetMode="External"/><Relationship Id="rId5" Type="http://schemas.openxmlformats.org/officeDocument/2006/relationships/hyperlink" Target="http://www.ricochet-jeunes.org/" TargetMode="External"/><Relationship Id="rId4" Type="http://schemas.openxmlformats.org/officeDocument/2006/relationships/hyperlink" Target="http://www.livralire.org/" TargetMode="External"/><Relationship Id="rId9" Type="http://schemas.openxmlformats.org/officeDocument/2006/relationships/hyperlink" Target="http://www.scoop.it/t/musique-en-bibliotheq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 la découverte du fonds professionnel…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7406640" cy="8164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/>
              <a:t>Formation gérer organiser une bibliothèque 28 avril 2016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6" name="Image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060848"/>
            <a:ext cx="1800225" cy="25431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23928" y="4509120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©Tous droits réservés</a:t>
            </a:r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93"/>
            <a:ext cx="9144000" cy="682350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Outils bd </a:t>
            </a:r>
          </a:p>
          <a:p>
            <a:pPr>
              <a:buNone/>
            </a:pPr>
            <a:r>
              <a:rPr lang="fr-FR" sz="1800" dirty="0" smtClean="0">
                <a:hlinkClick r:id="rId3"/>
              </a:rPr>
              <a:t>http://www.bdgest.com/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>
                <a:hlinkClick r:id="rId4"/>
              </a:rPr>
              <a:t>http://www.planetebd.com/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>
                <a:hlinkClick r:id="rId5"/>
              </a:rPr>
              <a:t>http://www.acbd.fr/</a:t>
            </a:r>
            <a:endParaRPr lang="fr-FR" sz="1800" dirty="0" smtClean="0"/>
          </a:p>
          <a:p>
            <a:pPr>
              <a:buNone/>
            </a:pPr>
            <a:r>
              <a:rPr lang="fr-FR" dirty="0" smtClean="0"/>
              <a:t>Vidéo </a:t>
            </a:r>
          </a:p>
          <a:p>
            <a:pPr>
              <a:buNone/>
            </a:pPr>
            <a:r>
              <a:rPr lang="fr-FR" sz="1800" dirty="0" smtClean="0"/>
              <a:t>Fournisseurs : </a:t>
            </a:r>
            <a:r>
              <a:rPr lang="fr-FR" sz="1800" dirty="0" err="1" smtClean="0"/>
              <a:t>rdm</a:t>
            </a:r>
            <a:r>
              <a:rPr lang="fr-FR" sz="1800" dirty="0" smtClean="0"/>
              <a:t> : </a:t>
            </a:r>
            <a:r>
              <a:rPr lang="fr-FR" sz="1800" dirty="0" smtClean="0">
                <a:hlinkClick r:id="rId6"/>
              </a:rPr>
              <a:t>www.rdm-video.fr/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CVS </a:t>
            </a:r>
            <a:r>
              <a:rPr lang="fr-FR" sz="1800" dirty="0" smtClean="0">
                <a:hlinkClick r:id="rId7"/>
              </a:rPr>
              <a:t>http://www.cvs-mediatheques.com/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ADAV : </a:t>
            </a:r>
            <a:r>
              <a:rPr lang="fr-FR" sz="1800" dirty="0" smtClean="0">
                <a:hlinkClick r:id="rId8"/>
              </a:rPr>
              <a:t>http://www.adav-assoc.com/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CNC : </a:t>
            </a:r>
            <a:r>
              <a:rPr lang="fr-FR" sz="1800" dirty="0" smtClean="0">
                <a:hlinkClick r:id="rId9"/>
              </a:rPr>
              <a:t>http://www.cnc.fr/web/fr</a:t>
            </a:r>
            <a:endParaRPr lang="fr-FR" sz="1800" dirty="0" smtClean="0"/>
          </a:p>
          <a:p>
            <a:pPr>
              <a:buNone/>
            </a:pPr>
            <a:r>
              <a:rPr lang="fr-FR" dirty="0" smtClean="0"/>
              <a:t>CD Textes </a:t>
            </a:r>
            <a:r>
              <a:rPr lang="fr-FR" sz="1800" dirty="0" smtClean="0"/>
              <a:t>: </a:t>
            </a:r>
            <a:r>
              <a:rPr lang="fr-FR" sz="1800" dirty="0" err="1" smtClean="0"/>
              <a:t>book’in</a:t>
            </a:r>
            <a:r>
              <a:rPr lang="fr-FR" sz="1800" dirty="0" smtClean="0"/>
              <a:t> : </a:t>
            </a:r>
            <a:r>
              <a:rPr lang="fr-FR" sz="1800" dirty="0" smtClean="0">
                <a:hlinkClick r:id="rId10"/>
              </a:rPr>
              <a:t>http://bookindiffusion.com/</a:t>
            </a:r>
            <a:endParaRPr lang="fr-FR" sz="1800" dirty="0" smtClean="0"/>
          </a:p>
          <a:p>
            <a:pPr>
              <a:buNone/>
            </a:pPr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47667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Petit bonus….</a:t>
            </a:r>
            <a:endParaRPr lang="fr-F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Qu’est-ce que le fonds professionnel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	Le fonds professionnel est  destiné à aider à la formation et l'information du personnel de la Bibliothèque départementale, mais aussi accessible à tous les partenaires du réseau.</a:t>
            </a:r>
          </a:p>
          <a:p>
            <a:pPr>
              <a:buNone/>
            </a:pPr>
            <a:r>
              <a:rPr lang="fr-FR" sz="2000" dirty="0" smtClean="0"/>
              <a:t>	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24944"/>
            <a:ext cx="3670920" cy="264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Qu’est-ce que le fonds professionnel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2000" dirty="0" smtClean="0"/>
              <a:t>	Il est constitué d'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ouvrages</a:t>
            </a:r>
            <a:r>
              <a:rPr lang="fr-FR" sz="2000" dirty="0" smtClean="0"/>
              <a:t> et d'abonnements à des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revues spécialisées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smtClean="0"/>
              <a:t>et a pour but d’aider à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gérer la bibliothèque</a:t>
            </a:r>
            <a:r>
              <a:rPr lang="fr-FR" sz="2000" dirty="0" smtClean="0"/>
              <a:t>,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constituer ses collections</a:t>
            </a:r>
            <a:r>
              <a:rPr lang="fr-FR" sz="2000" dirty="0" smtClean="0"/>
              <a:t>,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organiser des animations</a:t>
            </a:r>
            <a:r>
              <a:rPr lang="fr-FR" sz="2000" dirty="0" smtClean="0"/>
              <a:t>, mais aussi préparer les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concours</a:t>
            </a:r>
            <a:r>
              <a:rPr lang="fr-FR" sz="2000" dirty="0" smtClean="0"/>
              <a:t> de la filière culturelle, etc.</a:t>
            </a:r>
          </a:p>
          <a:p>
            <a:pPr>
              <a:buNone/>
            </a:pPr>
            <a:r>
              <a:rPr lang="fr-FR" sz="2000" dirty="0" smtClean="0"/>
              <a:t>	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48517-la-bibliotheque-oba-d-amsterdam-photo-pedro-layant-sur-flic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068960"/>
            <a:ext cx="3378509" cy="2315221"/>
          </a:xfrm>
          <a:prstGeom prst="round2DiagRect">
            <a:avLst>
              <a:gd name="adj1" fmla="val 16667"/>
              <a:gd name="adj2" fmla="val 1628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20150630_135938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08920"/>
            <a:ext cx="1800200" cy="3200355"/>
          </a:xfrm>
          <a:prstGeom prst="round2DiagRect">
            <a:avLst>
              <a:gd name="adj1" fmla="val 16667"/>
              <a:gd name="adj2" fmla="val 624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examen-m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140968"/>
            <a:ext cx="2486538" cy="139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Qu’est-ce que le fonds professionnel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	Ce fonds est interrogeable via le catalogue informatique. La plupart des documents sont empruntables, réservables voire téléchargeables !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00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1621036" cy="1621036"/>
          </a:xfrm>
          <a:prstGeom prst="rect">
            <a:avLst/>
          </a:prstGeom>
        </p:spPr>
      </p:pic>
      <p:pic>
        <p:nvPicPr>
          <p:cNvPr id="7" name="Espace réservé pour une image  5" descr="Culture 41 - La culture habite dans le Loir-et-Cher"/>
          <p:cNvPicPr>
            <a:picLocks noChangeAspect="1"/>
          </p:cNvPicPr>
          <p:nvPr/>
        </p:nvPicPr>
        <p:blipFill>
          <a:blip r:embed="rId4" cstate="print"/>
          <a:srcRect r="18283" b="1746"/>
          <a:stretch>
            <a:fillRect/>
          </a:stretch>
        </p:blipFill>
        <p:spPr>
          <a:xfrm>
            <a:off x="2771800" y="2492896"/>
            <a:ext cx="3600400" cy="2952328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93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Comment est-il organisé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12776"/>
            <a:ext cx="7498080" cy="613048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L’espace physique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19888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Cotation du fonds professionnel</a:t>
            </a:r>
            <a:endParaRPr lang="fr-FR" dirty="0"/>
          </a:p>
        </p:txBody>
      </p:sp>
      <p:pic>
        <p:nvPicPr>
          <p:cNvPr id="37" name="Espace réservé pour une image  5" descr="Microsoft Excel - CotationFP1.xls  [Mode de compatibilité]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1340768"/>
            <a:ext cx="2613165" cy="4114800"/>
          </a:xfrm>
          <a:prstGeom prst="rect">
            <a:avLst/>
          </a:prstGeom>
        </p:spPr>
      </p:pic>
      <p:pic>
        <p:nvPicPr>
          <p:cNvPr id="38" name="Image 37" descr="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653136"/>
            <a:ext cx="813816" cy="9601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93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Comment est-il organisé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12776"/>
            <a:ext cx="7498080" cy="613048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L’espace physique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51720" y="206084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Cotation du fonds professionnel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51720" y="24928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Revues professionnelles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624" y="3284984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92D050"/>
                </a:solidFill>
                <a:hlinkClick r:id="rId3"/>
              </a:rPr>
              <a:t>Bibliothèque(s)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3573016"/>
            <a:ext cx="3587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4"/>
              </a:rPr>
              <a:t>Bulletin des bibliothèques de France (BBF)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03648" y="299695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  <a:hlinkClick r:id="rId5"/>
              </a:rPr>
              <a:t>Livres Hebdo</a:t>
            </a:r>
            <a:endParaRPr lang="fr-FR" sz="1400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1560" y="4077072"/>
            <a:ext cx="1377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6"/>
              </a:rPr>
              <a:t>Avis des bulles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588224" y="2564904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7"/>
              </a:rPr>
              <a:t>Les Cahiers du cinéma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660232" y="2852936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8"/>
              </a:rPr>
              <a:t>Les fiches du cinéma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732240" y="3140968"/>
            <a:ext cx="1726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9"/>
              </a:rPr>
              <a:t>L’annuel du cinéma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39552" y="5229200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10"/>
              </a:rPr>
              <a:t>Le magazine littéraire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544" y="5517232"/>
            <a:ext cx="2045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11"/>
              </a:rPr>
              <a:t>Le Matricule des Anges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39552" y="4869160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12"/>
              </a:rPr>
              <a:t>Page des librairies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11560" y="4581128"/>
            <a:ext cx="48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hlinkClick r:id="rId13"/>
              </a:rPr>
              <a:t>Lire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843808" y="4941168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14"/>
              </a:rPr>
              <a:t>Citrouille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2699792" y="522920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15"/>
              </a:rPr>
              <a:t>Lecture Jeune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627784" y="5445224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16"/>
              </a:rPr>
              <a:t>Nous voulons lire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228184" y="4869160"/>
            <a:ext cx="752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hlinkClick r:id="rId17"/>
              </a:rPr>
              <a:t>Classica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084168" y="4221088"/>
            <a:ext cx="120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18"/>
              </a:rPr>
              <a:t>Jazz magazine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084168" y="4509120"/>
            <a:ext cx="118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19"/>
              </a:rPr>
              <a:t>Rock and Folk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228184" y="5157192"/>
            <a:ext cx="867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hlinkClick r:id="rId20"/>
              </a:rPr>
              <a:t>Trad</a:t>
            </a:r>
            <a:r>
              <a:rPr lang="fr-FR" sz="1400" dirty="0" smtClean="0">
                <a:hlinkClick r:id="rId20"/>
              </a:rPr>
              <a:t> </a:t>
            </a:r>
            <a:r>
              <a:rPr lang="fr-FR" sz="1400" dirty="0" err="1" smtClean="0">
                <a:hlinkClick r:id="rId20"/>
              </a:rPr>
              <a:t>Mag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804248" y="3429000"/>
            <a:ext cx="966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21"/>
              </a:rPr>
              <a:t>Écran total</a:t>
            </a:r>
            <a:endParaRPr lang="fr-FR" sz="1400" dirty="0"/>
          </a:p>
        </p:txBody>
      </p:sp>
      <p:pic>
        <p:nvPicPr>
          <p:cNvPr id="34" name="Image 33" descr="imagesCAON24C9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860032" y="4149080"/>
            <a:ext cx="1296144" cy="1296144"/>
          </a:xfrm>
          <a:prstGeom prst="rect">
            <a:avLst/>
          </a:prstGeom>
        </p:spPr>
      </p:pic>
      <p:pic>
        <p:nvPicPr>
          <p:cNvPr id="35" name="Image 34" descr="visuel-BB-lecteurs1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483768" y="4005064"/>
            <a:ext cx="1835696" cy="962841"/>
          </a:xfrm>
          <a:prstGeom prst="rect">
            <a:avLst/>
          </a:prstGeom>
        </p:spPr>
      </p:pic>
      <p:pic>
        <p:nvPicPr>
          <p:cNvPr id="36" name="Image 35" descr="selection-liste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843808" y="2924944"/>
            <a:ext cx="1507430" cy="58777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Comment est-il organisé (2)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L’espace virtuel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63688" y="25649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catalogue via Culture41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835696" y="2996952"/>
            <a:ext cx="522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http://lecture41.culture41.fr/biblios/e-bib/catalogues</a:t>
            </a:r>
            <a:endParaRPr lang="fr-FR" dirty="0"/>
          </a:p>
        </p:txBody>
      </p:sp>
      <p:pic>
        <p:nvPicPr>
          <p:cNvPr id="11" name="Image 10" descr="00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484784"/>
            <a:ext cx="1511281" cy="2132856"/>
          </a:xfrm>
          <a:prstGeom prst="rect">
            <a:avLst/>
          </a:prstGeom>
        </p:spPr>
      </p:pic>
      <p:pic>
        <p:nvPicPr>
          <p:cNvPr id="12" name="Image 11" descr="000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17032"/>
            <a:ext cx="1909068" cy="19090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11760" y="38610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boîte à outils de l’accès professionnel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2411760" y="4293096"/>
            <a:ext cx="560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6"/>
              </a:rPr>
              <a:t>http://lecture41.culture41.fr/biblio/bib-pro/boite-a-outils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-cg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93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Les organismes de référence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7530040" cy="471750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2400" dirty="0" smtClean="0"/>
              <a:t>Ministère de la culture, service livre et lecture </a:t>
            </a:r>
            <a:r>
              <a:rPr lang="fr-FR" sz="1800" dirty="0" smtClean="0">
                <a:hlinkClick r:id="rId3"/>
              </a:rPr>
              <a:t>http://www.culturecommunication.gouv.fr/</a:t>
            </a:r>
            <a:endParaRPr lang="fr-FR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/>
              <a:t>Centre national du livre </a:t>
            </a:r>
            <a:r>
              <a:rPr lang="fr-FR" sz="1800" dirty="0" smtClean="0">
                <a:hlinkClick r:id="rId4"/>
              </a:rPr>
              <a:t>http://www.centrenationaldulivre.fr/</a:t>
            </a:r>
            <a:endParaRPr lang="fr-FR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/>
              <a:t>L’ABF </a:t>
            </a:r>
            <a:r>
              <a:rPr lang="fr-FR" sz="1800" dirty="0" smtClean="0">
                <a:hlinkClick r:id="rId5"/>
              </a:rPr>
              <a:t>http://www.abf.asso.fr/</a:t>
            </a:r>
            <a:endParaRPr lang="fr-FR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/>
              <a:t>L’ENSSIB </a:t>
            </a:r>
            <a:r>
              <a:rPr lang="fr-FR" sz="1800" dirty="0" smtClean="0">
                <a:hlinkClick r:id="rId6"/>
              </a:rPr>
              <a:t>http://www.enssib.fr/bibliotheque-numerique/</a:t>
            </a:r>
            <a:endParaRPr lang="fr-FR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/>
              <a:t>La </a:t>
            </a:r>
            <a:r>
              <a:rPr lang="fr-FR" sz="2400" dirty="0" err="1" smtClean="0"/>
              <a:t>Bnf</a:t>
            </a:r>
            <a:r>
              <a:rPr lang="fr-FR" sz="2400" dirty="0" smtClean="0"/>
              <a:t> </a:t>
            </a:r>
            <a:r>
              <a:rPr lang="fr-FR" sz="1800" dirty="0" smtClean="0">
                <a:hlinkClick r:id="rId7"/>
              </a:rPr>
              <a:t>http://www.bnf.fr/fr/acc/x.accueil.html</a:t>
            </a:r>
            <a:endParaRPr lang="fr-FR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/>
              <a:t>LA BPI </a:t>
            </a:r>
            <a:r>
              <a:rPr lang="fr-FR" sz="1800" dirty="0" smtClean="0">
                <a:hlinkClick r:id="rId8"/>
              </a:rPr>
              <a:t>http://www.bpi.fr/bpi</a:t>
            </a:r>
            <a:endParaRPr lang="fr-FR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err="1" smtClean="0"/>
              <a:t>Ciclic</a:t>
            </a:r>
            <a:r>
              <a:rPr lang="fr-FR" sz="1400" dirty="0" smtClean="0"/>
              <a:t> </a:t>
            </a:r>
            <a:r>
              <a:rPr lang="fr-FR" sz="1800" dirty="0" smtClean="0">
                <a:hlinkClick r:id="rId9"/>
              </a:rPr>
              <a:t>http://www.ciclic.fr/livre-lecture/les-actualites-du-pole-livre</a:t>
            </a:r>
            <a:endParaRPr lang="fr-FR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/>
              <a:t>Cité internationale de la BD et de l’image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dirty="0" smtClean="0">
                <a:hlinkClick r:id="rId10"/>
              </a:rPr>
              <a:t>http://www.citebd.org/</a:t>
            </a:r>
            <a:endParaRPr lang="fr-FR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/>
              <a:t>Images en bibliothèque </a:t>
            </a:r>
            <a:r>
              <a:rPr lang="fr-FR" sz="1800" dirty="0" smtClean="0">
                <a:hlinkClick r:id="rId11"/>
              </a:rPr>
              <a:t>http://www.imagesenbibliotheques.fr/</a:t>
            </a:r>
            <a:endParaRPr lang="fr-FR" sz="1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 descr="logo_ab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276872"/>
            <a:ext cx="447302" cy="176976"/>
          </a:xfrm>
          <a:prstGeom prst="rect">
            <a:avLst/>
          </a:prstGeom>
        </p:spPr>
      </p:pic>
      <p:pic>
        <p:nvPicPr>
          <p:cNvPr id="8" name="Image 7" descr="logo-enssib_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492896"/>
            <a:ext cx="489595" cy="240035"/>
          </a:xfrm>
          <a:prstGeom prst="rect">
            <a:avLst/>
          </a:prstGeom>
        </p:spPr>
      </p:pic>
      <p:pic>
        <p:nvPicPr>
          <p:cNvPr id="9" name="Image 8" descr="bn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52320" y="2780928"/>
            <a:ext cx="1309514" cy="231380"/>
          </a:xfrm>
          <a:prstGeom prst="rect">
            <a:avLst/>
          </a:prstGeom>
        </p:spPr>
      </p:pic>
      <p:pic>
        <p:nvPicPr>
          <p:cNvPr id="10" name="Image 9" descr="logo-bp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96336" y="3140968"/>
            <a:ext cx="959544" cy="284395"/>
          </a:xfrm>
          <a:prstGeom prst="rect">
            <a:avLst/>
          </a:prstGeom>
        </p:spPr>
      </p:pic>
      <p:pic>
        <p:nvPicPr>
          <p:cNvPr id="11" name="Espace réservé pour une image  5" descr="Images en bibliothèques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7380312" y="4293096"/>
            <a:ext cx="1472889" cy="165662"/>
          </a:xfrm>
          <a:prstGeom prst="rect">
            <a:avLst/>
          </a:prstGeom>
        </p:spPr>
      </p:pic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96336" y="1916832"/>
            <a:ext cx="386150" cy="241795"/>
          </a:xfrm>
          <a:prstGeom prst="rect">
            <a:avLst/>
          </a:prstGeom>
        </p:spPr>
      </p:pic>
      <p:pic>
        <p:nvPicPr>
          <p:cNvPr id="13" name="Image 12" descr="siteon0-0d7d9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24328" y="3861048"/>
            <a:ext cx="945083" cy="334966"/>
          </a:xfrm>
          <a:prstGeom prst="rect">
            <a:avLst/>
          </a:prstGeom>
        </p:spPr>
      </p:pic>
      <p:pic>
        <p:nvPicPr>
          <p:cNvPr id="14" name="Image 13" descr="website-logo-3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96336" y="3501008"/>
            <a:ext cx="829072" cy="267057"/>
          </a:xfrm>
          <a:prstGeom prst="rect">
            <a:avLst/>
          </a:prstGeom>
        </p:spPr>
      </p:pic>
      <p:pic>
        <p:nvPicPr>
          <p:cNvPr id="15" name="Image 14" descr="Logo-site-Internet-Ministere-Culture-Communication.png"/>
          <p:cNvPicPr>
            <a:picLocks noChangeAspect="1"/>
          </p:cNvPicPr>
          <p:nvPr/>
        </p:nvPicPr>
        <p:blipFill>
          <a:blip r:embed="rId20" cstate="print">
            <a:lum bright="-46000" contrast="22000"/>
          </a:blip>
          <a:stretch>
            <a:fillRect/>
          </a:stretch>
        </p:blipFill>
        <p:spPr>
          <a:xfrm>
            <a:off x="5652120" y="1412776"/>
            <a:ext cx="3195333" cy="338619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2304256" cy="2251316"/>
          </a:xfrm>
          <a:prstGeom prst="rect">
            <a:avLst/>
          </a:prstGeom>
        </p:spPr>
      </p:pic>
      <p:pic>
        <p:nvPicPr>
          <p:cNvPr id="5" name="Image 4" descr="fond-cg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493"/>
            <a:ext cx="9144000" cy="68235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Quelques ressources ailleurs sur Internet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12776"/>
            <a:ext cx="7797552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err="1" smtClean="0"/>
              <a:t>Livralire</a:t>
            </a:r>
            <a:r>
              <a:rPr lang="fr-FR" dirty="0" smtClean="0"/>
              <a:t> </a:t>
            </a:r>
            <a:r>
              <a:rPr lang="fr-FR" sz="1800" dirty="0" smtClean="0">
                <a:hlinkClick r:id="rId4"/>
              </a:rPr>
              <a:t>http://www.livralire.org/</a:t>
            </a:r>
            <a:endParaRPr lang="fr-FR" sz="1800" dirty="0" smtClean="0"/>
          </a:p>
          <a:p>
            <a:pPr>
              <a:buNone/>
            </a:pPr>
            <a:r>
              <a:rPr lang="fr-FR" dirty="0" smtClean="0"/>
              <a:t>	Ricochet</a:t>
            </a:r>
            <a:r>
              <a:rPr lang="fr-FR" sz="1400" dirty="0" smtClean="0">
                <a:hlinkClick r:id="rId5"/>
              </a:rPr>
              <a:t> </a:t>
            </a:r>
            <a:r>
              <a:rPr lang="fr-FR" sz="1800" dirty="0" smtClean="0">
                <a:hlinkClick r:id="rId5"/>
              </a:rPr>
              <a:t>http://www.ricochet-jeunes.org/</a:t>
            </a:r>
            <a:endParaRPr lang="fr-FR" sz="1800" dirty="0" smtClean="0"/>
          </a:p>
          <a:p>
            <a:pPr>
              <a:buNone/>
            </a:pPr>
            <a:r>
              <a:rPr lang="fr-FR" dirty="0" smtClean="0"/>
              <a:t>		Lecture jeunesse </a:t>
            </a:r>
            <a:r>
              <a:rPr lang="fr-FR" sz="1800" dirty="0" smtClean="0">
                <a:hlinkClick r:id="rId6"/>
              </a:rPr>
              <a:t>http://www.lecturejeunesse.org/</a:t>
            </a:r>
            <a:endParaRPr lang="fr-FR" sz="1800" dirty="0" smtClean="0"/>
          </a:p>
          <a:p>
            <a:pPr>
              <a:buNone/>
            </a:pPr>
            <a:r>
              <a:rPr lang="fr-FR" dirty="0" smtClean="0"/>
              <a:t>				</a:t>
            </a:r>
            <a:r>
              <a:rPr lang="fr-FR" dirty="0" err="1" smtClean="0"/>
              <a:t>NAPenBib</a:t>
            </a:r>
            <a:r>
              <a:rPr lang="fr-FR" sz="1400" dirty="0" smtClean="0"/>
              <a:t> </a:t>
            </a:r>
            <a:r>
              <a:rPr lang="fr-FR" sz="1800" dirty="0" smtClean="0">
                <a:hlinkClick r:id="rId7"/>
              </a:rPr>
              <a:t>http://napenbib.blogspot.fr/</a:t>
            </a:r>
            <a:endParaRPr lang="fr-FR" sz="1800" dirty="0" smtClean="0"/>
          </a:p>
          <a:p>
            <a:pPr>
              <a:buNone/>
            </a:pPr>
            <a:r>
              <a:rPr lang="fr-FR" dirty="0" smtClean="0"/>
              <a:t>				Scoop.it </a:t>
            </a:r>
          </a:p>
          <a:p>
            <a:pPr algn="ctr">
              <a:buNone/>
            </a:pPr>
            <a:r>
              <a:rPr lang="fr-FR" sz="1800" dirty="0" smtClean="0">
                <a:hlinkClick r:id="rId8"/>
              </a:rPr>
              <a:t>http://www.scoop.it/t/tablettes-et-liseuses-a-la-bibliotheque</a:t>
            </a:r>
            <a:endParaRPr lang="fr-FR" sz="1800" dirty="0" smtClean="0"/>
          </a:p>
          <a:p>
            <a:pPr algn="ctr">
              <a:buNone/>
            </a:pPr>
            <a:r>
              <a:rPr lang="fr-FR" sz="1800" dirty="0" smtClean="0">
                <a:hlinkClick r:id="rId9"/>
              </a:rPr>
              <a:t>http://www.scoop.it/t/musique-en-bibliotheque</a:t>
            </a: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fr-FR" dirty="0" smtClean="0"/>
              <a:t>			... Sans oublier </a:t>
            </a:r>
            <a:r>
              <a:rPr lang="fr-FR" dirty="0" err="1" smtClean="0"/>
              <a:t>facebook</a:t>
            </a:r>
            <a:r>
              <a:rPr lang="fr-FR" dirty="0" smtClean="0"/>
              <a:t> 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243</Words>
  <Application>Microsoft Office PowerPoint</Application>
  <PresentationFormat>Affichage à l'écran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A la découverte du fonds professionnel…</vt:lpstr>
      <vt:lpstr>Qu’est-ce que le fonds professionnel ?</vt:lpstr>
      <vt:lpstr>Qu’est-ce que le fonds professionnel 2?</vt:lpstr>
      <vt:lpstr>Qu’est-ce que le fonds professionnel 3?</vt:lpstr>
      <vt:lpstr>Comment est-il organisé ?</vt:lpstr>
      <vt:lpstr>Comment est-il organisé ?</vt:lpstr>
      <vt:lpstr>Comment est-il organisé (2) ?</vt:lpstr>
      <vt:lpstr>Les organismes de référence</vt:lpstr>
      <vt:lpstr>Quelques ressources ailleurs sur Internet</vt:lpstr>
      <vt:lpstr>Diapositive 10</vt:lpstr>
    </vt:vector>
  </TitlesOfParts>
  <Company>Conseil Général de Loir-et-Cher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découverte du fonds professionnel…</dc:title>
  <dc:creator>aravinea</dc:creator>
  <cp:lastModifiedBy>dquere</cp:lastModifiedBy>
  <cp:revision>127</cp:revision>
  <dcterms:created xsi:type="dcterms:W3CDTF">2016-04-15T13:41:06Z</dcterms:created>
  <dcterms:modified xsi:type="dcterms:W3CDTF">2016-04-28T11:40:08Z</dcterms:modified>
</cp:coreProperties>
</file>